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8"/>
  </p:notesMasterIdLst>
  <p:sldIdLst>
    <p:sldId id="257" r:id="rId3"/>
    <p:sldId id="258" r:id="rId4"/>
    <p:sldId id="259" r:id="rId5"/>
    <p:sldId id="262" r:id="rId6"/>
    <p:sldId id="263" r:id="rId7"/>
    <p:sldId id="267" r:id="rId8"/>
    <p:sldId id="265" r:id="rId9"/>
    <p:sldId id="261" r:id="rId10"/>
    <p:sldId id="274" r:id="rId11"/>
    <p:sldId id="269" r:id="rId12"/>
    <p:sldId id="271" r:id="rId13"/>
    <p:sldId id="273" r:id="rId14"/>
    <p:sldId id="270" r:id="rId15"/>
    <p:sldId id="268" r:id="rId16"/>
    <p:sldId id="272" r:id="rId17"/>
  </p:sldIdLst>
  <p:sldSz cx="12192000" cy="6858000"/>
  <p:notesSz cx="7099300" cy="93853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ecursos%20Humanos\Desktop\GRAFICA%20DE%20ACIDENMTES\ACCIDENTES%20E%20INCIDENTES-202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Accidentabilidad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Agosto 2022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 sz="1800" b="1" i="0" u="none" strike="noStrike" baseline="0">
              <a:solidFill>
                <a:srgbClr val="000000"/>
              </a:solidFill>
              <a:latin typeface="Calibri"/>
              <a:cs typeface="Calibri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8264840182648401E-2"/>
          <c:y val="0.49328880441668932"/>
          <c:w val="0.96845163968451642"/>
          <c:h val="0.39153117929224363"/>
        </c:manualLayout>
      </c:layout>
      <c:lineChart>
        <c:grouping val="standard"/>
        <c:varyColors val="0"/>
        <c:ser>
          <c:idx val="1"/>
          <c:order val="0"/>
          <c:tx>
            <c:strRef>
              <c:f>'AGOSTO-  2022  (2)'!$B$38</c:f>
              <c:strCache>
                <c:ptCount val="1"/>
                <c:pt idx="0">
                  <c:v>Días acumulados sin Accidentes</c:v>
                </c:pt>
              </c:strCache>
            </c:strRef>
          </c:tx>
          <c:marker>
            <c:symbol val="square"/>
            <c:size val="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'AGOSTO-  2022  (2)'!$C$36:$N$36</c:f>
              <c:numCache>
                <c:formatCode>mmm\-yy</c:formatCode>
                <c:ptCount val="12"/>
                <c:pt idx="0">
                  <c:v>44440</c:v>
                </c:pt>
                <c:pt idx="1">
                  <c:v>44470</c:v>
                </c:pt>
                <c:pt idx="2">
                  <c:v>44501</c:v>
                </c:pt>
                <c:pt idx="3">
                  <c:v>44531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44682</c:v>
                </c:pt>
                <c:pt idx="9">
                  <c:v>44713</c:v>
                </c:pt>
                <c:pt idx="10">
                  <c:v>44743</c:v>
                </c:pt>
                <c:pt idx="11">
                  <c:v>44774</c:v>
                </c:pt>
              </c:numCache>
            </c:numRef>
          </c:cat>
          <c:val>
            <c:numRef>
              <c:f>'AGOSTO-  2022  (2)'!$C$38:$N$38</c:f>
              <c:numCache>
                <c:formatCode>General</c:formatCode>
                <c:ptCount val="12"/>
                <c:pt idx="0">
                  <c:v>52</c:v>
                </c:pt>
                <c:pt idx="1">
                  <c:v>30</c:v>
                </c:pt>
                <c:pt idx="2">
                  <c:v>60</c:v>
                </c:pt>
                <c:pt idx="3">
                  <c:v>91</c:v>
                </c:pt>
                <c:pt idx="4">
                  <c:v>122</c:v>
                </c:pt>
                <c:pt idx="5">
                  <c:v>150</c:v>
                </c:pt>
                <c:pt idx="6">
                  <c:v>181</c:v>
                </c:pt>
                <c:pt idx="7">
                  <c:v>210</c:v>
                </c:pt>
                <c:pt idx="8">
                  <c:v>32</c:v>
                </c:pt>
                <c:pt idx="9">
                  <c:v>62</c:v>
                </c:pt>
                <c:pt idx="10">
                  <c:v>70</c:v>
                </c:pt>
                <c:pt idx="11">
                  <c:v>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7037560"/>
        <c:axId val="277043832"/>
      </c:lineChart>
      <c:dateAx>
        <c:axId val="277037560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/>
          </a:p>
        </c:txPr>
        <c:crossAx val="277043832"/>
        <c:crosses val="autoZero"/>
        <c:auto val="1"/>
        <c:lblOffset val="100"/>
        <c:baseTimeUnit val="months"/>
      </c:dateAx>
      <c:valAx>
        <c:axId val="2770438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77037560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775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MX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s-MX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4" cy="47089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4" cy="47089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CA5FDED3-03FB-49AB-9116-640C42F7978C}" type="datetimeFigureOut">
              <a:rPr lang="es-MX" smtClean="0"/>
              <a:t>11/01/2023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29275" cy="31670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9931" y="4516676"/>
            <a:ext cx="5679440" cy="3695462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914407"/>
            <a:ext cx="3076364" cy="47089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1294" y="8914407"/>
            <a:ext cx="3076364" cy="47089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FD8C6E1F-3448-499A-9880-95784A8F5CB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355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1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9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2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55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sz="quarter" idx="10"/>
          </p:nvPr>
        </p:nvSpPr>
        <p:spPr>
          <a:xfrm>
            <a:off x="3311691" y="2948947"/>
            <a:ext cx="6144683" cy="960967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779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617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90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790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19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739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53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439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741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758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99723" y="1941961"/>
            <a:ext cx="8058944" cy="1470025"/>
          </a:xfrm>
        </p:spPr>
        <p:txBody>
          <a:bodyPr>
            <a:noAutofit/>
          </a:bodyPr>
          <a:lstStyle>
            <a:lvl1pPr>
              <a:defRPr sz="480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03712" y="400506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11/01/2023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209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4977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354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8265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8530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0783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7846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0674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62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56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27915" y="260648"/>
            <a:ext cx="6965685" cy="1056117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tx1">
                    <a:tint val="75000"/>
                  </a:schemeClr>
                </a:solidFill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43339" y="6372862"/>
            <a:ext cx="2844800" cy="365125"/>
          </a:xfrm>
        </p:spPr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11/01/2023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3119669" y="1412777"/>
            <a:ext cx="9025003" cy="3739191"/>
          </a:xfrm>
        </p:spPr>
        <p:txBody>
          <a:bodyPr>
            <a:normAutofit/>
          </a:bodyPr>
          <a:lstStyle>
            <a:lvl1pPr>
              <a:defRPr sz="32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667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96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2482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20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177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3412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3791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656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7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2082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9296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61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769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02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029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407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611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E3F7-4A7D-4749-89FD-9183C43A4FD9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11/01/2023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3690-0D49-4F49-81C3-36846B032E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7 Grupo"/>
          <p:cNvGrpSpPr/>
          <p:nvPr userDrawn="1"/>
        </p:nvGrpSpPr>
        <p:grpSpPr>
          <a:xfrm>
            <a:off x="0" y="-27384"/>
            <a:ext cx="12192000" cy="6885384"/>
            <a:chOff x="0" y="0"/>
            <a:chExt cx="9144000" cy="5164038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47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333" y="0"/>
              <a:ext cx="7560840" cy="516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logofinal_vertical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68627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11/01/2023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29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 bwMode="auto">
          <a:xfrm rot="10800000">
            <a:off x="47328" y="0"/>
            <a:ext cx="114252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 userDrawn="1"/>
        </p:nvGrpSpPr>
        <p:grpSpPr>
          <a:xfrm rot="10800000">
            <a:off x="-2952" y="-30529"/>
            <a:ext cx="1010387" cy="1494205"/>
            <a:chOff x="7956376" y="3403608"/>
            <a:chExt cx="1224136" cy="1730550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613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703169" y="3656815"/>
              <a:ext cx="173055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"/>
            <p:cNvPicPr>
              <a:picLocks noChangeAspect="1" noChangeArrowheads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88424" y="3925489"/>
              <a:ext cx="722955" cy="68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CuadroTexto 10"/>
          <p:cNvSpPr txBox="1"/>
          <p:nvPr userDrawn="1"/>
        </p:nvSpPr>
        <p:spPr>
          <a:xfrm>
            <a:off x="9744406" y="6486273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b="1" dirty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F-RG 02 Rev. 2.0</a:t>
            </a:r>
            <a:endParaRPr lang="es-MX" sz="1067" b="1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240704" y="6161518"/>
            <a:ext cx="12192000" cy="110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Dekar" panose="02000000000000000000" pitchFamily="50" charset="0"/>
              </a:rPr>
              <a:t>Planta Ciudad </a:t>
            </a:r>
            <a:r>
              <a:rPr lang="es-ES" dirty="0" smtClean="0">
                <a:solidFill>
                  <a:schemeClr val="bg1"/>
                </a:solidFill>
                <a:latin typeface="Dekar" panose="02000000000000000000" pitchFamily="50" charset="0"/>
              </a:rPr>
              <a:t>Guzmán</a:t>
            </a:r>
            <a:endParaRPr lang="es-MX" dirty="0">
              <a:solidFill>
                <a:schemeClr val="bg1"/>
              </a:solidFill>
              <a:latin typeface="Dekar" panose="02000000000000000000" pitchFamily="50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862713" y="4500785"/>
            <a:ext cx="3744416" cy="127656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11</a:t>
            </a:r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-01-2023</a:t>
            </a:r>
            <a:endParaRPr lang="en-US" b="1" kern="1700" spc="133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  <a:p>
            <a:pPr algn="ctr"/>
            <a:endParaRPr lang="en-US" sz="1867" b="1" kern="1700" spc="133" dirty="0">
              <a:solidFill>
                <a:prstClr val="black"/>
              </a:solidFill>
              <a:latin typeface="Dekar" panose="02000000000000000000" pitchFamily="50" charset="0"/>
            </a:endParaRPr>
          </a:p>
          <a:p>
            <a:pPr algn="ctr"/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Con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información </a:t>
            </a:r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del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mes de Diciembre  2022</a:t>
            </a:r>
          </a:p>
          <a:p>
            <a:pPr algn="ctr"/>
            <a:endParaRPr lang="es-MX" sz="18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3336629" y="2419846"/>
            <a:ext cx="6796585" cy="2080939"/>
          </a:xfrm>
        </p:spPr>
        <p:txBody>
          <a:bodyPr>
            <a:noAutofit/>
          </a:bodyPr>
          <a:lstStyle/>
          <a:p>
            <a:pPr algn="ctr"/>
            <a:r>
              <a:rPr lang="es-ES" sz="4000" dirty="0">
                <a:latin typeface="Dekar" panose="02000000000000000000" pitchFamily="50" charset="0"/>
              </a:rPr>
              <a:t>Reunión de Revisión </a:t>
            </a:r>
            <a:r>
              <a:rPr lang="es-ES" sz="4000" dirty="0" smtClean="0">
                <a:latin typeface="Dekar" panose="02000000000000000000" pitchFamily="50" charset="0"/>
              </a:rPr>
              <a:t>Gerencial Diciembre 2022 </a:t>
            </a:r>
          </a:p>
          <a:p>
            <a:pPr algn="ctr"/>
            <a:r>
              <a:rPr lang="es-MX" sz="3200" dirty="0" smtClean="0"/>
              <a:t>RRHH</a:t>
            </a:r>
            <a:endParaRPr lang="es-ES" sz="3200" dirty="0" smtClean="0">
              <a:latin typeface="Dekar" panose="0200000000000000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43339" y="68627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dirty="0">
                <a:solidFill>
                  <a:prstClr val="white"/>
                </a:solidFill>
                <a:latin typeface="Dekar" panose="02000000000000000000" pitchFamily="50" charset="0"/>
              </a:rPr>
              <a:t>F-RG 02 Rev. 2.0</a:t>
            </a:r>
            <a:endParaRPr lang="es-MX" sz="10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460568" y="2031259"/>
            <a:ext cx="4363259" cy="1651280"/>
          </a:xfrm>
        </p:spPr>
        <p:txBody>
          <a:bodyPr>
            <a:normAutofit fontScale="92500"/>
          </a:bodyPr>
          <a:lstStyle/>
          <a:p>
            <a:r>
              <a:rPr lang="es-MX" dirty="0" smtClean="0"/>
              <a:t>BUZON DE QUEJAS, SUJERENCIAS Y MEJORAS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940" y="68922"/>
            <a:ext cx="5020887" cy="646937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186247" y="3798608"/>
            <a:ext cx="431430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el mes de diciembre se presentó un sugerencia de </a:t>
            </a:r>
            <a:r>
              <a:rPr lang="es-ES" sz="2400" b="0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mejora</a:t>
            </a:r>
            <a:endParaRPr lang="es-ES" sz="24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146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MX" dirty="0" smtClean="0"/>
              <a:t>SE REALIZO UNA BIRRIA CON MOTIVO DEL AVANCE EN VENCIMIENTO DE ATRASOS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2874411"/>
            <a:ext cx="2077448" cy="27699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32" y="2252750"/>
            <a:ext cx="4522122" cy="339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89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MX" dirty="0" smtClean="0"/>
              <a:t>SE REALIZO UNA MISA EN CONMEMORACIÓN AL DÍA DE LA VIRGEN DE GUADALUPE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331" y="4101924"/>
            <a:ext cx="3347257" cy="25104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99" y="4238928"/>
            <a:ext cx="3347258" cy="25104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331" y="1316765"/>
            <a:ext cx="3440928" cy="258069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53" y="1334741"/>
            <a:ext cx="3600572" cy="512544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250" y="1936222"/>
            <a:ext cx="2058692" cy="19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32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ENTREGA DE DESPENSAS 2022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04" y="1970788"/>
            <a:ext cx="2726829" cy="36319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59" y="1892992"/>
            <a:ext cx="2782339" cy="370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50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4937217" y="543281"/>
            <a:ext cx="6965685" cy="1056117"/>
          </a:xfrm>
        </p:spPr>
        <p:txBody>
          <a:bodyPr>
            <a:normAutofit/>
          </a:bodyPr>
          <a:lstStyle/>
          <a:p>
            <a:r>
              <a:rPr lang="es-MX" dirty="0" smtClean="0"/>
              <a:t>COMIDA ANUAL 2022  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94" y="1599398"/>
            <a:ext cx="2152998" cy="161474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186" y="1302621"/>
            <a:ext cx="2548702" cy="191152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76" y="1210780"/>
            <a:ext cx="2671156" cy="20033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791" y="3666950"/>
            <a:ext cx="2912225" cy="218416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8" y="3741764"/>
            <a:ext cx="2712720" cy="203454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850" y="3666950"/>
            <a:ext cx="2582488" cy="193686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46" y="1846701"/>
            <a:ext cx="2995389" cy="400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39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SE REALIZO UN BRINDIS POR CIERRE DE AÑO 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19" y="2439783"/>
            <a:ext cx="3269673" cy="24522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993" y="2921122"/>
            <a:ext cx="3519054" cy="2639291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81" y="1586734"/>
            <a:ext cx="2730040" cy="4738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4D2D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2132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 txBox="1">
            <a:spLocks/>
          </p:cNvSpPr>
          <p:nvPr/>
        </p:nvSpPr>
        <p:spPr>
          <a:xfrm>
            <a:off x="1277445" y="906507"/>
            <a:ext cx="3801698" cy="829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Accidentabilidad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9273260" y="1624222"/>
            <a:ext cx="185737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5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SE CUMPLIO EL METRICO</a:t>
            </a:r>
            <a:endParaRPr lang="es-ES" altLang="es-MX" sz="15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sp>
        <p:nvSpPr>
          <p:cNvPr id="24" name="Marcador de texto 1"/>
          <p:cNvSpPr txBox="1">
            <a:spLocks/>
          </p:cNvSpPr>
          <p:nvPr/>
        </p:nvSpPr>
        <p:spPr>
          <a:xfrm>
            <a:off x="280509" y="6428821"/>
            <a:ext cx="2592388" cy="30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6" name="3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566808"/>
              </p:ext>
            </p:extLst>
          </p:nvPr>
        </p:nvGraphicFramePr>
        <p:xfrm>
          <a:off x="2927350" y="12650788"/>
          <a:ext cx="78486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Box 50"/>
          <p:cNvSpPr txBox="1">
            <a:spLocks noChangeArrowheads="1"/>
          </p:cNvSpPr>
          <p:nvPr/>
        </p:nvSpPr>
        <p:spPr bwMode="auto">
          <a:xfrm>
            <a:off x="9273260" y="819523"/>
            <a:ext cx="187325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2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>
                <a:solidFill>
                  <a:prstClr val="black"/>
                </a:solidFill>
                <a:latin typeface="Dekar" panose="02000000000000000000" pitchFamily="50" charset="0"/>
              </a:rPr>
              <a:t>&lt; 0</a:t>
            </a:r>
            <a:r>
              <a:rPr lang="es-ES" altLang="es-MX" sz="14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 Accidentes</a:t>
            </a:r>
            <a:endParaRPr lang="es-ES" altLang="es-MX" sz="14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9052558" y="2382755"/>
            <a:ext cx="2593467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s-ES" altLang="es-MX" sz="1500" dirty="0" smtClean="0">
                <a:solidFill>
                  <a:srgbClr val="5B9BD5">
                    <a:lumMod val="75000"/>
                  </a:srgbClr>
                </a:solidFill>
                <a:latin typeface="Dekar" panose="02000000000000000000" pitchFamily="50" charset="0"/>
              </a:rPr>
              <a:t>EN DICIEMBRE NO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es-ES" altLang="es-MX" sz="1500" dirty="0" smtClean="0">
                <a:solidFill>
                  <a:srgbClr val="5B9BD5">
                    <a:lumMod val="75000"/>
                  </a:srgbClr>
                </a:solidFill>
                <a:latin typeface="Dekar" panose="02000000000000000000" pitchFamily="50" charset="0"/>
              </a:rPr>
              <a:t>SE PRESENTO NINGÚN ACCIDENTE</a:t>
            </a:r>
            <a:endParaRPr lang="es-ES" altLang="es-MX" sz="1500" dirty="0">
              <a:solidFill>
                <a:srgbClr val="5B9BD5">
                  <a:lumMod val="75000"/>
                </a:srgbClr>
              </a:solidFill>
              <a:latin typeface="Dekar" panose="02000000000000000000" pitchFamily="50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74" y="1735900"/>
            <a:ext cx="5654617" cy="1976863"/>
          </a:xfrm>
          <a:prstGeom prst="rect">
            <a:avLst/>
          </a:prstGeom>
        </p:spPr>
      </p:pic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542824"/>
              </p:ext>
            </p:extLst>
          </p:nvPr>
        </p:nvGraphicFramePr>
        <p:xfrm>
          <a:off x="5749692" y="4356807"/>
          <a:ext cx="6349996" cy="1587731"/>
        </p:xfrm>
        <a:graphic>
          <a:graphicData uri="http://schemas.openxmlformats.org/drawingml/2006/table">
            <a:tbl>
              <a:tblPr/>
              <a:tblGrid>
                <a:gridCol w="1055691"/>
                <a:gridCol w="443834"/>
                <a:gridCol w="447004"/>
                <a:gridCol w="431153"/>
                <a:gridCol w="443834"/>
                <a:gridCol w="405791"/>
                <a:gridCol w="485047"/>
                <a:gridCol w="380429"/>
                <a:gridCol w="456515"/>
                <a:gridCol w="443834"/>
                <a:gridCol w="481877"/>
                <a:gridCol w="431153"/>
                <a:gridCol w="443834"/>
              </a:tblGrid>
              <a:tr h="175780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>
                          <a:effectLst/>
                          <a:latin typeface="Times New Roman" panose="02020603050405020304" pitchFamily="18" charset="0"/>
                        </a:rPr>
                        <a:t>ene-22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>
                          <a:effectLst/>
                          <a:latin typeface="Times New Roman" panose="02020603050405020304" pitchFamily="18" charset="0"/>
                        </a:rPr>
                        <a:t>feb-22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>
                          <a:effectLst/>
                          <a:latin typeface="Times New Roman" panose="02020603050405020304" pitchFamily="18" charset="0"/>
                        </a:rPr>
                        <a:t>mar-22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>
                          <a:effectLst/>
                          <a:latin typeface="Times New Roman" panose="02020603050405020304" pitchFamily="18" charset="0"/>
                        </a:rPr>
                        <a:t>abr-22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1" i="0" u="none" strike="noStrike" dirty="0" smtClean="0">
                          <a:effectLst/>
                          <a:latin typeface="Times New Roman" panose="02020603050405020304" pitchFamily="18" charset="0"/>
                        </a:rPr>
                        <a:t>May- 22</a:t>
                      </a:r>
                      <a:endParaRPr lang="es-MX" sz="8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>
                          <a:effectLst/>
                          <a:latin typeface="Times New Roman" panose="02020603050405020304" pitchFamily="18" charset="0"/>
                        </a:rPr>
                        <a:t>jun-22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>
                          <a:effectLst/>
                          <a:latin typeface="Times New Roman" panose="02020603050405020304" pitchFamily="18" charset="0"/>
                        </a:rPr>
                        <a:t>jul-22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>
                          <a:effectLst/>
                          <a:latin typeface="Times New Roman" panose="02020603050405020304" pitchFamily="18" charset="0"/>
                        </a:rPr>
                        <a:t>ago-22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>
                          <a:effectLst/>
                          <a:latin typeface="Times New Roman" panose="02020603050405020304" pitchFamily="18" charset="0"/>
                        </a:rPr>
                        <a:t>sep-22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>
                          <a:effectLst/>
                          <a:latin typeface="Times New Roman" panose="02020603050405020304" pitchFamily="18" charset="0"/>
                        </a:rPr>
                        <a:t>oct-22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>
                          <a:effectLst/>
                          <a:latin typeface="Times New Roman" panose="02020603050405020304" pitchFamily="18" charset="0"/>
                        </a:rPr>
                        <a:t>nov-22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</a:rPr>
                        <a:t>dic-22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b="0" i="0" u="none" strike="noStrike" dirty="0">
                          <a:effectLst/>
                          <a:latin typeface="Garamond" panose="02020404030301010803" pitchFamily="18" charset="0"/>
                        </a:rPr>
                        <a:t>Días por mes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120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151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181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212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243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273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304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334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algn="l" fontAlgn="t"/>
                      <a:r>
                        <a:rPr lang="es-MX" sz="1000" b="0" i="0" u="none" strike="noStrike" dirty="0">
                          <a:effectLst/>
                          <a:latin typeface="Garamond" panose="02020404030301010803" pitchFamily="18" charset="0"/>
                        </a:rPr>
                        <a:t>Días acumulados sin Accidentes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122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 dirty="0">
                          <a:effectLst/>
                          <a:latin typeface="Times New Roman" panose="02020603050405020304" pitchFamily="18" charset="0"/>
                        </a:rPr>
                        <a:t>150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181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210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 dirty="0">
                          <a:effectLst/>
                          <a:latin typeface="Times New Roman" panose="02020603050405020304" pitchFamily="18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 fontAlgn="t"/>
                      <a:r>
                        <a:rPr lang="es-MX" sz="1000" b="0" i="0" u="none" strike="noStrike">
                          <a:effectLst/>
                          <a:latin typeface="Garamond" panose="02020404030301010803" pitchFamily="18" charset="0"/>
                        </a:rPr>
                        <a:t>Registro de Accidentes en el Mes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>
                          <a:effectLst/>
                          <a:latin typeface="Times New Roman" panose="02020603050405020304" pitchFamily="18" charset="0"/>
                        </a:rPr>
                        <a:t>YTD (2021)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651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YTD (2022)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 dirty="0"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 dirty="0"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 dirty="0"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62" y="4356807"/>
            <a:ext cx="5243865" cy="18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1108494" y="1708430"/>
            <a:ext cx="3363754" cy="829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Capacitación 	</a:t>
            </a:r>
            <a:endParaRPr kumimoji="0" lang="es-ES" sz="3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245" y="2963294"/>
            <a:ext cx="6049219" cy="274358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895" y="1198059"/>
            <a:ext cx="7716327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101383" y="555525"/>
            <a:ext cx="358789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 DE Diciembre 2022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967" y="3177740"/>
            <a:ext cx="2859577" cy="21446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968" y="555525"/>
            <a:ext cx="2859577" cy="2144683"/>
          </a:xfrm>
          <a:prstGeom prst="rect">
            <a:avLst/>
          </a:prstGeom>
        </p:spPr>
      </p:pic>
      <p:pic>
        <p:nvPicPr>
          <p:cNvPr id="2050" name="Picture 2" descr="Vista previa de ima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73" y="2778728"/>
            <a:ext cx="7952020" cy="357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009943" y="523536"/>
            <a:ext cx="358789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 DE DICIEMBRE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53" y="2875740"/>
            <a:ext cx="2369474" cy="31592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56699"/>
          <a:stretch/>
        </p:blipFill>
        <p:spPr>
          <a:xfrm>
            <a:off x="5115097" y="3177843"/>
            <a:ext cx="6605637" cy="14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018767" y="594359"/>
            <a:ext cx="358789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 QUINCENA DE DICIEMBRE 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026" name="Picture 2" descr="https://attachment.outlook.live.net/owa/MSA%3Ajc_RH22%40outlook.com/service.svc/s/GetAttachmentThumbnail?id=AQMkADAwATNiZmYAZC00YTIzLTQxZjAtMDACLTAwCgBGAAADwD8ugKJup0W18Ais6fWY8AcA6gda1tUpVkOSj4kZb158XAAAAgEMAAAA6gda1tUpVkOSj4kZb158XAAAALaUU0UAAAABEgAQAOaNGCPDkCxHmitlFw4PS1g%3D&amp;thumbnailType=2&amp;isc=1&amp;token=eyJhbGciOiJSUzI1NiIsImtpZCI6IkQ4OThGN0RDMjk2ODQ1MDk1RUUwREZGQ0MzODBBOTM5NjUwNDNFNjQiLCJ0eXAiOiJKV1QiLCJ4NXQiOiIySmozM0Nsb1JRbGU0Tl84dzRDcE9XVUVQbVEifQ.eyJvcmlnaW4iOiJodHRwczovL291dGxvb2subGl2ZS5jb20iLCJ1YyI6IjhiYjI0YmQyNGI4ODQwZmU4NjM0YjY4YWUwYzM0YmRhIiwidmVyIjoiRXhjaGFuZ2UuQ2FsbGJhY2suVjEiLCJhcHBjdHhzZW5kZXIiOiJPd2FEb3dubG9hZEA4NGRmOWU3Zi1lOWY2LTQwYWYtYjQzNS1hYWFhYWFhYWFhYWEiLCJpc3NyaW5nIjoiV1ciLCJhcHBjdHgiOiJ7XCJtc2V4Y2hwcm90XCI6XCJvd2FcIixcInB1aWRcIjpcIjEwNTU1MTk1MjE1ODc2OTZcIixcInNjb3BlXCI6XCJPd2FEb3dubG9hZFwiLFwib2lkXCI6XCIwMDAzYmZmZC00YTIzLTQxZjAtMDAwMC0wMDAwMDAwMDAwMDBcIixcInByaW1hcnlzaWRcIjpcIlMtMS0yODI3LTI0NTc1Ny0xMjQzODI0NjI0XCJ9IiwibmJmIjoxNjczNDQyMzY4LCJleHAiOjE2NzM0NDI5NjgsImlzcyI6IjAwMDAwMDAyLTAwMDAtMGZmMS1jZTAwLTAwMDAwMDAwMDAwMEA4NGRmOWU3Zi1lOWY2LTQwYWYtYjQzNS1hYWFhYWFhYWFhYWEiLCJhdWQiOiIwMDAwMDAwMi0wMDAwLTBmZjEtY2UwMC0wMDAwMDAwMDAwMDAvYXR0YWNobWVudC5vdXRsb29rLmxpdmUubmV0QDg0ZGY5ZTdmLWU5ZjYtNDBhZi1iNDM1LWFhYWFhYWFhYWFhYSIsImhhcHAiOiJvd2EifQ.tpSC3HP8BITESSzC6E3h_F9CsN6m6fDE8KatKAvOH7qEscVdpie8lHA69h6bxhxgF76iDq4XiEBZEIHoAO8gNsr1QSJQZnoVYGDwjgzCXLB8iTcWoxiNjc_1q4tiF504vud6ZoOG6LYnoCWy0UGXcfZ6MK5JzCTPTC17zR5bhwYAWBniiwwaJnFnPlKsepW2HYWc2Kr07dqMz2QLvlAF2UK5Ix3B0SFiJ6R42At46A8OVw-PgkAPe4u78Bkwn-SDIl-0BWMrX3dYYo4yE9jCsPFDs1KsJcpv6C-YVtUZXyDPTz2TLY39s2a1811Uun4ZIhERb7ki6IbBE9490je1OQ&amp;X-OWA-CANARY=y0rkjLVGqkGOa_796Hz_4FAE5jnV89oYoYmWXHYsIOP7Rc4qBsxpuzFJxBVPT8fGxHtNGzqo8sY.&amp;owa=outlook.live.com&amp;scriptVer=20221209009.16&amp;animation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44" y="3840480"/>
            <a:ext cx="4164923" cy="279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62" y="1213658"/>
            <a:ext cx="3354643" cy="23931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062749" y="2929467"/>
            <a:ext cx="4379062" cy="32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3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3602447" y="830964"/>
            <a:ext cx="51259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 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QUINCENA </a:t>
            </a:r>
            <a:endParaRPr lang="es-ES" sz="28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 DICIEMBRE 2022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78" y="3705829"/>
            <a:ext cx="11021963" cy="250542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8458200" y="2253007"/>
            <a:ext cx="334841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la segunda quincena de diciembre inspección bajo su productividad </a:t>
            </a:r>
            <a:endParaRPr lang="es-E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77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466103" y="1886680"/>
            <a:ext cx="494391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CELEBRACIÓN DE CUMPLEAÑOS 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200763" y="2742891"/>
            <a:ext cx="295920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diciembre no hubo cumpleañeros</a:t>
            </a:r>
            <a:endParaRPr lang="es-E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6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5121367" y="302212"/>
            <a:ext cx="6965685" cy="1056117"/>
          </a:xfrm>
        </p:spPr>
        <p:txBody>
          <a:bodyPr>
            <a:normAutofit fontScale="77500" lnSpcReduction="20000"/>
          </a:bodyPr>
          <a:lstStyle/>
          <a:p>
            <a:r>
              <a:rPr lang="es-MX" dirty="0" smtClean="0"/>
              <a:t>BOLETIN MENSUAL DE COMUNICACIÓN INTERNA DEL MES DE DICIEMBRE 2022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2103981"/>
            <a:ext cx="5353395" cy="4113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414" y="2103981"/>
            <a:ext cx="5506917" cy="424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27284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REVISION GERENCIAL JULIO 2022</Template>
  <TotalTime>2157</TotalTime>
  <Words>251</Words>
  <Application>Microsoft Office PowerPoint</Application>
  <PresentationFormat>Panorámica</PresentationFormat>
  <Paragraphs>121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Arial</vt:lpstr>
      <vt:lpstr>Calibri</vt:lpstr>
      <vt:lpstr>Dekar</vt:lpstr>
      <vt:lpstr>Garamond</vt:lpstr>
      <vt:lpstr>Tahoma</vt:lpstr>
      <vt:lpstr>Times New Roman</vt:lpstr>
      <vt:lpstr>1_Diseño personalizado</vt:lpstr>
      <vt:lpstr>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59</cp:revision>
  <cp:lastPrinted>2022-08-03T12:42:42Z</cp:lastPrinted>
  <dcterms:created xsi:type="dcterms:W3CDTF">2022-09-02T16:29:25Z</dcterms:created>
  <dcterms:modified xsi:type="dcterms:W3CDTF">2023-01-11T20:48:44Z</dcterms:modified>
</cp:coreProperties>
</file>